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4"/>
  </p:sldMasterIdLst>
  <p:notesMasterIdLst>
    <p:notesMasterId r:id="rId18"/>
  </p:notesMasterIdLst>
  <p:sldIdLst>
    <p:sldId id="267" r:id="rId5"/>
    <p:sldId id="268" r:id="rId6"/>
    <p:sldId id="277" r:id="rId7"/>
    <p:sldId id="269" r:id="rId8"/>
    <p:sldId id="280" r:id="rId9"/>
    <p:sldId id="274" r:id="rId10"/>
    <p:sldId id="275" r:id="rId11"/>
    <p:sldId id="270" r:id="rId12"/>
    <p:sldId id="271" r:id="rId13"/>
    <p:sldId id="272" r:id="rId14"/>
    <p:sldId id="281" r:id="rId15"/>
    <p:sldId id="273" r:id="rId16"/>
    <p:sldId id="276" r:id="rId1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69900"/>
    <a:srgbClr val="008080"/>
    <a:srgbClr val="CC9900"/>
    <a:srgbClr val="996600"/>
    <a:srgbClr val="CC6600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84" autoAdjust="0"/>
    <p:restoredTop sz="94577" autoAdjust="0"/>
  </p:normalViewPr>
  <p:slideViewPr>
    <p:cSldViewPr>
      <p:cViewPr varScale="1">
        <p:scale>
          <a:sx n="116" d="100"/>
          <a:sy n="116" d="100"/>
        </p:scale>
        <p:origin x="12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E" altLang="en-US" noProof="0"/>
              <a:t>Click to edit Master text styles</a:t>
            </a:r>
          </a:p>
          <a:p>
            <a:pPr lvl="1"/>
            <a:r>
              <a:rPr lang="en-IE" altLang="en-US" noProof="0"/>
              <a:t>Second level</a:t>
            </a:r>
          </a:p>
          <a:p>
            <a:pPr lvl="2"/>
            <a:r>
              <a:rPr lang="en-IE" altLang="en-US" noProof="0"/>
              <a:t>Third level</a:t>
            </a:r>
          </a:p>
          <a:p>
            <a:pPr lvl="3"/>
            <a:r>
              <a:rPr lang="en-IE" altLang="en-US" noProof="0"/>
              <a:t>Fourth level</a:t>
            </a:r>
          </a:p>
          <a:p>
            <a:pPr lvl="4"/>
            <a:r>
              <a:rPr lang="en-IE" altLang="en-US" noProof="0"/>
              <a:t>Fifth level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86A5AE3-FFB7-4C45-9E24-0BC0848D7DE7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200" dirty="0">
                <a:latin typeface="High Tower Text" panose="02040502050506030303" pitchFamily="18" charset="0"/>
              </a:rPr>
              <a:t>The town of </a:t>
            </a:r>
            <a:r>
              <a:rPr lang="en-IE" altLang="en-US" sz="1200" b="1" dirty="0" err="1">
                <a:latin typeface="High Tower Text" panose="02040502050506030303" pitchFamily="18" charset="0"/>
              </a:rPr>
              <a:t>Maynooth</a:t>
            </a:r>
            <a:r>
              <a:rPr lang="en-IE" altLang="en-US" sz="1200" dirty="0">
                <a:latin typeface="High Tower Text" panose="02040502050506030303" pitchFamily="18" charset="0"/>
              </a:rPr>
              <a:t> is in north Kildare, 24km west of </a:t>
            </a:r>
            <a:r>
              <a:rPr lang="en-IE" altLang="en-US" sz="1200" b="1" dirty="0">
                <a:latin typeface="High Tower Text" panose="02040502050506030303" pitchFamily="18" charset="0"/>
              </a:rPr>
              <a:t>Dublin</a:t>
            </a:r>
            <a:r>
              <a:rPr lang="en-IE" altLang="en-US" sz="1200" dirty="0">
                <a:latin typeface="High Tower Text" panose="02040502050506030303" pitchFamily="18" charset="0"/>
              </a:rPr>
              <a:t> with easy access to </a:t>
            </a:r>
            <a:r>
              <a:rPr lang="en-IE" altLang="en-US" sz="1200" b="1" dirty="0">
                <a:latin typeface="High Tower Text" panose="02040502050506030303" pitchFamily="18" charset="0"/>
              </a:rPr>
              <a:t>Dublin Airport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200" dirty="0">
                <a:latin typeface="High Tower Text" panose="02040502050506030303" pitchFamily="18" charset="0"/>
              </a:rPr>
              <a:t>Home to </a:t>
            </a:r>
            <a:r>
              <a:rPr lang="en-IE" altLang="en-US" sz="1200" b="1" dirty="0">
                <a:latin typeface="High Tower Text" panose="02040502050506030303" pitchFamily="18" charset="0"/>
              </a:rPr>
              <a:t>St Patrick’s College </a:t>
            </a:r>
            <a:r>
              <a:rPr lang="en-IE" altLang="en-US" sz="1200" dirty="0">
                <a:latin typeface="High Tower Text" panose="02040502050506030303" pitchFamily="18" charset="0"/>
              </a:rPr>
              <a:t>(founded 1795), comprising Ireland’s National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IE" altLang="en-US" sz="1200" dirty="0">
                <a:latin typeface="High Tower Text" panose="02040502050506030303" pitchFamily="18" charset="0"/>
              </a:rPr>
              <a:t>Seminary and a </a:t>
            </a:r>
            <a:r>
              <a:rPr lang="en-IE" altLang="en-US" sz="1200" b="1" dirty="0">
                <a:latin typeface="High Tower Text" panose="02040502050506030303" pitchFamily="18" charset="0"/>
              </a:rPr>
              <a:t>Pontifical University</a:t>
            </a:r>
            <a:r>
              <a:rPr lang="en-IE" altLang="en-US" sz="1200" dirty="0">
                <a:latin typeface="High Tower Text" panose="02040502050506030303" pitchFamily="18" charset="0"/>
              </a:rPr>
              <a:t>. The campus is shared with </a:t>
            </a:r>
            <a:r>
              <a:rPr lang="en-IE" altLang="en-US" sz="1200" dirty="0" err="1">
                <a:latin typeface="High Tower Text" panose="02040502050506030303" pitchFamily="18" charset="0"/>
              </a:rPr>
              <a:t>Maynooth</a:t>
            </a:r>
            <a:r>
              <a:rPr lang="en-IE" altLang="en-US" sz="1200" dirty="0">
                <a:latin typeface="High Tower Text" panose="02040502050506030303" pitchFamily="18" charset="0"/>
              </a:rPr>
              <a:t> University (1997).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IE" altLang="en-US" sz="1200" dirty="0">
              <a:latin typeface="High Tower Text" panose="0204050205050603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200" dirty="0">
                <a:latin typeface="High Tower Text" panose="02040502050506030303" pitchFamily="18" charset="0"/>
              </a:rPr>
              <a:t>Dublin Airport (33km from </a:t>
            </a:r>
            <a:r>
              <a:rPr lang="en-IE" altLang="en-US" sz="1200" dirty="0" err="1">
                <a:latin typeface="High Tower Text" panose="02040502050506030303" pitchFamily="18" charset="0"/>
              </a:rPr>
              <a:t>Maynooth</a:t>
            </a:r>
            <a:r>
              <a:rPr lang="en-IE" altLang="en-US" sz="1200" dirty="0">
                <a:latin typeface="High Tower Text" panose="02040502050506030303" pitchFamily="18" charset="0"/>
              </a:rPr>
              <a:t>) is a major international hub, with 44 airlines servicing 180 destinations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200" dirty="0">
                <a:latin typeface="High Tower Text" panose="02040502050506030303" pitchFamily="18" charset="0"/>
              </a:rPr>
              <a:t>Excellent transport links – Airport Hopper, commuter rail and bus links to Dublin city centre, M4 motorway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A5AE3-FFB7-4C45-9E24-0BC0848D7DE7}" type="slidenum">
              <a:rPr lang="en-IE" altLang="en-US" smtClean="0"/>
              <a:pPr>
                <a:defRPr/>
              </a:pPr>
              <a:t>4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823050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200" dirty="0">
                <a:latin typeface="High Tower Text" panose="02040502050506030303" pitchFamily="18" charset="0"/>
              </a:rPr>
              <a:t>The town of </a:t>
            </a:r>
            <a:r>
              <a:rPr lang="en-IE" altLang="en-US" sz="1200" b="1" dirty="0" err="1">
                <a:latin typeface="High Tower Text" panose="02040502050506030303" pitchFamily="18" charset="0"/>
              </a:rPr>
              <a:t>Maynooth</a:t>
            </a:r>
            <a:r>
              <a:rPr lang="en-IE" altLang="en-US" sz="1200" dirty="0">
                <a:latin typeface="High Tower Text" panose="02040502050506030303" pitchFamily="18" charset="0"/>
              </a:rPr>
              <a:t> is in north Kildare, 24km west of </a:t>
            </a:r>
            <a:r>
              <a:rPr lang="en-IE" altLang="en-US" sz="1200" b="1" dirty="0">
                <a:latin typeface="High Tower Text" panose="02040502050506030303" pitchFamily="18" charset="0"/>
              </a:rPr>
              <a:t>Dublin</a:t>
            </a:r>
            <a:r>
              <a:rPr lang="en-IE" altLang="en-US" sz="1200" dirty="0">
                <a:latin typeface="High Tower Text" panose="02040502050506030303" pitchFamily="18" charset="0"/>
              </a:rPr>
              <a:t> with easy access to </a:t>
            </a:r>
            <a:r>
              <a:rPr lang="en-IE" altLang="en-US" sz="1200" b="1" dirty="0">
                <a:latin typeface="High Tower Text" panose="02040502050506030303" pitchFamily="18" charset="0"/>
              </a:rPr>
              <a:t>Dublin Airport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200" dirty="0">
                <a:latin typeface="High Tower Text" panose="02040502050506030303" pitchFamily="18" charset="0"/>
              </a:rPr>
              <a:t>Home to </a:t>
            </a:r>
            <a:r>
              <a:rPr lang="en-IE" altLang="en-US" sz="1200" b="1" dirty="0">
                <a:latin typeface="High Tower Text" panose="02040502050506030303" pitchFamily="18" charset="0"/>
              </a:rPr>
              <a:t>St Patrick’s College </a:t>
            </a:r>
            <a:r>
              <a:rPr lang="en-IE" altLang="en-US" sz="1200" dirty="0">
                <a:latin typeface="High Tower Text" panose="02040502050506030303" pitchFamily="18" charset="0"/>
              </a:rPr>
              <a:t>(founded 1795), comprising Ireland’s National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IE" altLang="en-US" sz="1200" dirty="0">
                <a:latin typeface="High Tower Text" panose="02040502050506030303" pitchFamily="18" charset="0"/>
              </a:rPr>
              <a:t>Seminary and a </a:t>
            </a:r>
            <a:r>
              <a:rPr lang="en-IE" altLang="en-US" sz="1200" b="1" dirty="0">
                <a:latin typeface="High Tower Text" panose="02040502050506030303" pitchFamily="18" charset="0"/>
              </a:rPr>
              <a:t>Pontifical University</a:t>
            </a:r>
            <a:r>
              <a:rPr lang="en-IE" altLang="en-US" sz="1200" dirty="0">
                <a:latin typeface="High Tower Text" panose="02040502050506030303" pitchFamily="18" charset="0"/>
              </a:rPr>
              <a:t>. The campus is shared with </a:t>
            </a:r>
            <a:r>
              <a:rPr lang="en-IE" altLang="en-US" sz="1200" dirty="0" err="1">
                <a:latin typeface="High Tower Text" panose="02040502050506030303" pitchFamily="18" charset="0"/>
              </a:rPr>
              <a:t>Maynooth</a:t>
            </a:r>
            <a:r>
              <a:rPr lang="en-IE" altLang="en-US" sz="1200" dirty="0">
                <a:latin typeface="High Tower Text" panose="02040502050506030303" pitchFamily="18" charset="0"/>
              </a:rPr>
              <a:t> University (1997).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IE" altLang="en-US" sz="1200" dirty="0">
              <a:latin typeface="High Tower Text" panose="0204050205050603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200" dirty="0">
                <a:latin typeface="High Tower Text" panose="02040502050506030303" pitchFamily="18" charset="0"/>
              </a:rPr>
              <a:t>Dublin Airport (33km from </a:t>
            </a:r>
            <a:r>
              <a:rPr lang="en-IE" altLang="en-US" sz="1200" dirty="0" err="1">
                <a:latin typeface="High Tower Text" panose="02040502050506030303" pitchFamily="18" charset="0"/>
              </a:rPr>
              <a:t>Maynooth</a:t>
            </a:r>
            <a:r>
              <a:rPr lang="en-IE" altLang="en-US" sz="1200" dirty="0">
                <a:latin typeface="High Tower Text" panose="02040502050506030303" pitchFamily="18" charset="0"/>
              </a:rPr>
              <a:t>) is a major international hub, with 44 airlines servicing 180 destinations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200" dirty="0">
                <a:latin typeface="High Tower Text" panose="02040502050506030303" pitchFamily="18" charset="0"/>
              </a:rPr>
              <a:t>Excellent transport links – Airport Hopper, commuter rail and bus links to Dublin city centre, M4 motorway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A5AE3-FFB7-4C45-9E24-0BC0848D7DE7}" type="slidenum">
              <a:rPr lang="en-IE" altLang="en-US" smtClean="0"/>
              <a:pPr>
                <a:defRPr/>
              </a:pPr>
              <a:t>11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17861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8226E-3DF6-4A57-9930-BBF69C26F5F9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674335796"/>
      </p:ext>
    </p:extLst>
  </p:cSld>
  <p:clrMapOvr>
    <a:masterClrMapping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30597-D76D-4EB3-8EDC-7F027ABC50BF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462174865"/>
      </p:ext>
    </p:extLst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47D2F-CCB7-4DE1-B45F-4729D2C49A69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904854327"/>
      </p:ext>
    </p:extLst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1E244-0CE2-49DD-89C3-42B60F98390D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583266498"/>
      </p:ext>
    </p:extLst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A3728-D293-49E8-B5AC-932EE00AF720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479889311"/>
      </p:ext>
    </p:extLst>
  </p:cSld>
  <p:clrMapOvr>
    <a:masterClrMapping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742B2-53C0-423A-B754-35C6850DB125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022581612"/>
      </p:ext>
    </p:extLst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FC2C9-B46F-46B7-9F08-45B13891B72A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557219150"/>
      </p:ext>
    </p:extLst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63E8B-55CF-494B-B688-C7C222DEFF20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073785969"/>
      </p:ext>
    </p:extLst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704F1-9103-41A9-A4BD-2994D5DAC317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359040043"/>
      </p:ext>
    </p:extLst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3D58-AD3D-40B3-8404-B8A97DAFF471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358117277"/>
      </p:ext>
    </p:extLst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6DD76-CE14-47C5-B68E-F1B83E185078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2678814567"/>
      </p:ext>
    </p:extLst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IE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AE949E-61CA-46EA-AE61-1620F873C8E0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turgy-ireland.ie/" TargetMode="External"/><Relationship Id="rId2" Type="http://schemas.openxmlformats.org/officeDocument/2006/relationships/hyperlink" Target="http://www.spcm.i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://www.maynoothuniversity.ie/" TargetMode="External"/><Relationship Id="rId4" Type="http://schemas.openxmlformats.org/officeDocument/2006/relationships/hyperlink" Target="http://www.maynoothcampu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825" y="333375"/>
            <a:ext cx="8569325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7200" dirty="0">
                <a:solidFill>
                  <a:schemeClr val="bg1"/>
                </a:solidFill>
                <a:latin typeface="High Tower Text" panose="02040502050506030303" pitchFamily="18" charset="0"/>
              </a:rPr>
              <a:t>St Patrick’s College, </a:t>
            </a:r>
            <a:r>
              <a:rPr lang="en-IE" sz="3600" b="1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High Tower Text" panose="02040502050506030303" pitchFamily="18" charset="0"/>
              </a:rPr>
              <a:t>Maynooth, Ireland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288" y="5230813"/>
            <a:ext cx="8497887" cy="1384300"/>
          </a:xfrm>
          <a:prstGeom prst="rect">
            <a:avLst/>
          </a:prstGeom>
          <a:solidFill>
            <a:schemeClr val="accent6">
              <a:lumMod val="75000"/>
              <a:alpha val="13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4000" i="1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A Warm Welcome Awaits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4400" b="1" spc="700" dirty="0" err="1">
                <a:solidFill>
                  <a:schemeClr val="bg1"/>
                </a:solidFill>
                <a:latin typeface="High Tower Text" panose="02040502050506030303" pitchFamily="18" charset="0"/>
              </a:rPr>
              <a:t>Societas</a:t>
            </a:r>
            <a:r>
              <a:rPr lang="en-IE" sz="4400" b="1" spc="700" dirty="0">
                <a:solidFill>
                  <a:schemeClr val="bg1"/>
                </a:solidFill>
                <a:latin typeface="High Tower Text" panose="02040502050506030303" pitchFamily="18" charset="0"/>
              </a:rPr>
              <a:t> </a:t>
            </a:r>
            <a:r>
              <a:rPr lang="en-IE" sz="4400" b="1" spc="700" dirty="0" err="1">
                <a:solidFill>
                  <a:schemeClr val="bg1"/>
                </a:solidFill>
                <a:latin typeface="High Tower Text" panose="02040502050506030303" pitchFamily="18" charset="0"/>
              </a:rPr>
              <a:t>Liturgica</a:t>
            </a:r>
            <a:r>
              <a:rPr lang="en-IE" sz="4400" b="1" spc="700" dirty="0">
                <a:solidFill>
                  <a:schemeClr val="bg1"/>
                </a:solidFill>
                <a:latin typeface="High Tower Text" panose="02040502050506030303" pitchFamily="18" charset="0"/>
              </a:rPr>
              <a:t> 2023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1"/>
          <a:stretch>
            <a:fillRect/>
          </a:stretch>
        </p:blipFill>
        <p:spPr bwMode="auto">
          <a:xfrm>
            <a:off x="-17463" y="4351338"/>
            <a:ext cx="4591051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0"/>
            <a:ext cx="4570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1976" y="404813"/>
            <a:ext cx="7264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spc="300" dirty="0">
                <a:solidFill>
                  <a:srgbClr val="C00000"/>
                </a:solidFill>
                <a:latin typeface="High Tower Text" panose="02040502050506030303" pitchFamily="18" charset="0"/>
              </a:rPr>
              <a:t>FOOD</a:t>
            </a:r>
          </a:p>
        </p:txBody>
      </p:sp>
      <p:sp>
        <p:nvSpPr>
          <p:cNvPr id="9222" name="TextBox 8"/>
          <p:cNvSpPr txBox="1">
            <a:spLocks noChangeArrowheads="1"/>
          </p:cNvSpPr>
          <p:nvPr/>
        </p:nvSpPr>
        <p:spPr bwMode="auto">
          <a:xfrm>
            <a:off x="755650" y="1125538"/>
            <a:ext cx="3529013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Two main dining-rooms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 err="1">
                <a:latin typeface="High Tower Text" panose="02040502050506030303" pitchFamily="18" charset="0"/>
              </a:rPr>
              <a:t>Pugin</a:t>
            </a:r>
            <a:r>
              <a:rPr lang="en-IE" altLang="en-US" sz="2000" dirty="0">
                <a:latin typeface="High Tower Text" panose="02040502050506030303" pitchFamily="18" charset="0"/>
              </a:rPr>
              <a:t> Hall (seminarians’ refectory)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Self-service to silver service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Gala dinner venue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Four other on-campus food outlets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Restaurants, cafés &amp; pubs in Maynooth town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750" y="6127750"/>
            <a:ext cx="7975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spc="6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Societas</a:t>
            </a:r>
            <a:r>
              <a:rPr lang="en-IE" b="1" spc="600" dirty="0">
                <a:solidFill>
                  <a:schemeClr val="bg1"/>
                </a:solidFill>
                <a:latin typeface="Perpetua Titling MT" panose="02020502060505020804" pitchFamily="18" charset="0"/>
              </a:rPr>
              <a:t> </a:t>
            </a:r>
            <a:r>
              <a:rPr lang="en-IE" b="1" spc="6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Liturgica</a:t>
            </a:r>
            <a:r>
              <a:rPr lang="en-IE" b="1" spc="600" dirty="0">
                <a:solidFill>
                  <a:schemeClr val="bg1"/>
                </a:solidFill>
                <a:latin typeface="Perpetua Titling MT" panose="02020502060505020804" pitchFamily="18" charset="0"/>
              </a:rPr>
              <a:t> 2023</a:t>
            </a: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40" y="4571945"/>
            <a:ext cx="3754059" cy="2313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750" y="6127750"/>
            <a:ext cx="7975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spc="600" dirty="0" err="1">
                <a:latin typeface="Perpetua Titling MT" panose="02020502060505020804" pitchFamily="18" charset="0"/>
              </a:rPr>
              <a:t>Societas</a:t>
            </a:r>
            <a:r>
              <a:rPr lang="en-IE" b="1" spc="600" dirty="0">
                <a:latin typeface="Perpetua Titling MT" panose="02020502060505020804" pitchFamily="18" charset="0"/>
              </a:rPr>
              <a:t> </a:t>
            </a:r>
            <a:r>
              <a:rPr lang="en-IE" b="1" spc="600" dirty="0" err="1">
                <a:latin typeface="Perpetua Titling MT" panose="02020502060505020804" pitchFamily="18" charset="0"/>
              </a:rPr>
              <a:t>Liturgi</a:t>
            </a:r>
            <a:r>
              <a:rPr lang="en-IE" b="1" spc="6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ca</a:t>
            </a:r>
            <a:r>
              <a:rPr lang="en-IE" b="1" spc="600" dirty="0">
                <a:solidFill>
                  <a:schemeClr val="bg1"/>
                </a:solidFill>
                <a:latin typeface="Perpetua Titling MT" panose="02020502060505020804" pitchFamily="18" charset="0"/>
              </a:rPr>
              <a:t>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332656"/>
            <a:ext cx="7264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800" spc="300" dirty="0">
                <a:solidFill>
                  <a:srgbClr val="C00000"/>
                </a:solidFill>
                <a:latin typeface="High Tower Text" panose="02040502050506030303" pitchFamily="18" charset="0"/>
              </a:rPr>
              <a:t>WHY CHOOSE MAYNOOTH?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1284708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latin typeface="High Tower Text" panose="02040502050506030303" pitchFamily="18" charset="0"/>
              </a:rPr>
              <a:t>A WEALTH OF EXPERIENCE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344" y="1944453"/>
            <a:ext cx="48157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IE" altLang="en-US" dirty="0">
                <a:latin typeface="High Tower Text" panose="02040502050506030303" pitchFamily="18" charset="0"/>
              </a:rPr>
              <a:t>Dedicated conference service since 1991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IE" altLang="en-US" sz="1800" dirty="0">
                <a:latin typeface="High Tower Text" panose="02040502050506030303" pitchFamily="18" charset="0"/>
              </a:rPr>
              <a:t>A full spectrum of experience with conferences, retreats &amp; major events, including Special Olympics (2003), EASA (2010), IASIL (2010), WATC (2018)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IE" altLang="en-US" dirty="0">
                <a:latin typeface="High Tower Text" panose="02040502050506030303" pitchFamily="18" charset="0"/>
              </a:rPr>
              <a:t>Our professional team provides expertise and assistance before, during and after the event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IE" altLang="en-US" dirty="0">
                <a:latin typeface="High Tower Text" panose="02040502050506030303" pitchFamily="18" charset="0"/>
              </a:rPr>
              <a:t>Active on-campus support network including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en-IE" altLang="en-US" dirty="0">
                <a:latin typeface="High Tower Text" panose="02040502050506030303" pitchFamily="18" charset="0"/>
              </a:rPr>
              <a:t>24-hour security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en-IE" altLang="en-US" dirty="0">
                <a:latin typeface="High Tower Text" panose="02040502050506030303" pitchFamily="18" charset="0"/>
              </a:rPr>
              <a:t>Maintenance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</a:pPr>
            <a:r>
              <a:rPr lang="en-IE" altLang="en-US" dirty="0">
                <a:latin typeface="High Tower Text" panose="02040502050506030303" pitchFamily="18" charset="0"/>
              </a:rPr>
              <a:t>Health &amp; Safety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140" y="1142945"/>
            <a:ext cx="34318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4399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750" y="6127750"/>
            <a:ext cx="7975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spc="600" dirty="0" err="1">
                <a:latin typeface="Perpetua Titling MT" panose="02020502060505020804" pitchFamily="18" charset="0"/>
              </a:rPr>
              <a:t>Societas</a:t>
            </a:r>
            <a:r>
              <a:rPr lang="en-IE" b="1" spc="600" dirty="0">
                <a:latin typeface="Perpetua Titling MT" panose="02020502060505020804" pitchFamily="18" charset="0"/>
              </a:rPr>
              <a:t> </a:t>
            </a:r>
            <a:r>
              <a:rPr lang="en-IE" b="1" spc="600" dirty="0" err="1">
                <a:latin typeface="Perpetua Titling MT" panose="02020502060505020804" pitchFamily="18" charset="0"/>
              </a:rPr>
              <a:t>Liturgica</a:t>
            </a:r>
            <a:r>
              <a:rPr lang="en-IE" b="1" spc="600" dirty="0">
                <a:latin typeface="Perpetua Titling MT" panose="02020502060505020804" pitchFamily="18" charset="0"/>
              </a:rPr>
              <a:t>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650" y="404813"/>
            <a:ext cx="7264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spc="300" dirty="0">
                <a:solidFill>
                  <a:srgbClr val="C00000"/>
                </a:solidFill>
                <a:latin typeface="Perpetua Titling MT" panose="02020502060505020804" pitchFamily="18" charset="0"/>
              </a:rPr>
              <a:t>MAYNOOTH CAMPUS VIDEO</a:t>
            </a:r>
          </a:p>
        </p:txBody>
      </p:sp>
      <p:pic>
        <p:nvPicPr>
          <p:cNvPr id="2" name="IMG_16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649" y="1278944"/>
            <a:ext cx="7267333" cy="409427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650" y="404813"/>
            <a:ext cx="7264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spc="300" dirty="0">
                <a:solidFill>
                  <a:srgbClr val="C00000"/>
                </a:solidFill>
                <a:latin typeface="Perpetua Titling MT" panose="02020502060505020804" pitchFamily="18" charset="0"/>
              </a:rPr>
              <a:t>Further information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750" y="6127750"/>
            <a:ext cx="7975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spc="600" dirty="0" err="1">
                <a:latin typeface="Perpetua Titling MT" panose="02020502060505020804" pitchFamily="18" charset="0"/>
              </a:rPr>
              <a:t>Societas</a:t>
            </a:r>
            <a:r>
              <a:rPr lang="en-IE" b="1" spc="600" dirty="0">
                <a:latin typeface="Perpetua Titling MT" panose="02020502060505020804" pitchFamily="18" charset="0"/>
              </a:rPr>
              <a:t> </a:t>
            </a:r>
            <a:r>
              <a:rPr lang="en-IE" b="1" spc="600" dirty="0" err="1">
                <a:latin typeface="Perpetua Titling MT" panose="02020502060505020804" pitchFamily="18" charset="0"/>
              </a:rPr>
              <a:t>Liturgica</a:t>
            </a:r>
            <a:r>
              <a:rPr lang="en-IE" b="1" spc="600" dirty="0">
                <a:latin typeface="Perpetua Titling MT" panose="02020502060505020804" pitchFamily="18" charset="0"/>
              </a:rPr>
              <a:t> 2023</a:t>
            </a:r>
          </a:p>
        </p:txBody>
      </p:sp>
      <p:sp>
        <p:nvSpPr>
          <p:cNvPr id="12292" name="TextBox 8"/>
          <p:cNvSpPr txBox="1">
            <a:spLocks noChangeArrowheads="1"/>
          </p:cNvSpPr>
          <p:nvPr/>
        </p:nvSpPr>
        <p:spPr bwMode="auto">
          <a:xfrm>
            <a:off x="755650" y="1125538"/>
            <a:ext cx="76327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2000">
                <a:latin typeface="High Tower Text" panose="02040502050506030303" pitchFamily="18" charset="0"/>
              </a:rPr>
              <a:t>For more information about the institutions and services on the university campus at Maynooth please visit the following websites: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IE" altLang="en-US" sz="2000">
                <a:latin typeface="High Tower Text" panose="02040502050506030303" pitchFamily="18" charset="0"/>
                <a:hlinkClick r:id="rId2"/>
              </a:rPr>
              <a:t>www.spcm.ie</a:t>
            </a:r>
            <a:endParaRPr lang="en-IE" altLang="en-US" sz="2000">
              <a:latin typeface="High Tower Text" panose="02040502050506030303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IE" altLang="en-US" sz="2000">
                <a:latin typeface="High Tower Text" panose="02040502050506030303" pitchFamily="18" charset="0"/>
                <a:hlinkClick r:id="rId3"/>
              </a:rPr>
              <a:t>www.liturgy-ireland.ie</a:t>
            </a:r>
            <a:endParaRPr lang="en-IE" altLang="en-US" sz="2000">
              <a:latin typeface="High Tower Text" panose="02040502050506030303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IE" altLang="en-US" sz="2000">
                <a:latin typeface="High Tower Text" panose="02040502050506030303" pitchFamily="18" charset="0"/>
                <a:hlinkClick r:id="rId4"/>
              </a:rPr>
              <a:t>www.maynoothcampus.com</a:t>
            </a:r>
            <a:endParaRPr lang="en-IE" altLang="en-US" sz="2000">
              <a:latin typeface="High Tower Text" panose="02040502050506030303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IE" altLang="en-US" sz="2000">
                <a:latin typeface="High Tower Text" panose="02040502050506030303" pitchFamily="18" charset="0"/>
                <a:hlinkClick r:id="rId5"/>
              </a:rPr>
              <a:t>www.maynoothuniversity.ie</a:t>
            </a:r>
            <a:endParaRPr lang="en-IE" altLang="en-US" sz="2000">
              <a:latin typeface="High Tower Text" panose="0204050205050603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IE" altLang="en-US" sz="2000">
              <a:latin typeface="High Tower Text" panose="0204050205050603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IE" altLang="en-US" sz="2000">
              <a:latin typeface="High Tower Text" panose="0204050205050603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338" y="5373688"/>
            <a:ext cx="7264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spc="300" dirty="0">
                <a:solidFill>
                  <a:srgbClr val="C00000"/>
                </a:solidFill>
                <a:latin typeface="Perpetua Titling MT" panose="02020502060505020804" pitchFamily="18" charset="0"/>
              </a:rPr>
              <a:t>Thank you for your attention</a:t>
            </a:r>
          </a:p>
        </p:txBody>
      </p:sp>
      <p:pic>
        <p:nvPicPr>
          <p:cNvPr id="12294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847850"/>
            <a:ext cx="3889375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750" y="6127750"/>
            <a:ext cx="7975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spc="600" dirty="0" err="1">
                <a:latin typeface="Perpetua Titling MT" panose="02020502060505020804" pitchFamily="18" charset="0"/>
              </a:rPr>
              <a:t>Societas</a:t>
            </a:r>
            <a:r>
              <a:rPr lang="en-IE" b="1" spc="600" dirty="0">
                <a:latin typeface="Perpetua Titling MT" panose="02020502060505020804" pitchFamily="18" charset="0"/>
              </a:rPr>
              <a:t> </a:t>
            </a:r>
            <a:r>
              <a:rPr lang="en-IE" b="1" spc="600" dirty="0" err="1">
                <a:latin typeface="Perpetua Titling MT" panose="02020502060505020804" pitchFamily="18" charset="0"/>
              </a:rPr>
              <a:t>Liturgica</a:t>
            </a:r>
            <a:r>
              <a:rPr lang="en-IE" b="1" spc="600" dirty="0">
                <a:latin typeface="Perpetua Titling MT" panose="02020502060505020804" pitchFamily="18" charset="0"/>
              </a:rPr>
              <a:t> 2023</a:t>
            </a: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779838" y="404813"/>
            <a:ext cx="46085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800" dirty="0">
                <a:solidFill>
                  <a:srgbClr val="CC0000"/>
                </a:solidFill>
                <a:latin typeface="High Tower Text" panose="02040502050506030303" pitchFamily="18" charset="0"/>
              </a:rPr>
              <a:t>A WORD FROM THE PRESIDENT OF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800" dirty="0">
                <a:solidFill>
                  <a:srgbClr val="CC0000"/>
                </a:solidFill>
                <a:latin typeface="High Tower Text" panose="02040502050506030303" pitchFamily="18" charset="0"/>
              </a:rPr>
              <a:t>ST PATRICK’S COLLEGE, MAYNOOTH</a:t>
            </a:r>
          </a:p>
        </p:txBody>
      </p:sp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1035050" y="3357563"/>
            <a:ext cx="74803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600">
                <a:latin typeface="High Tower Text" panose="02040502050506030303" pitchFamily="18" charset="0"/>
              </a:rPr>
              <a:t>and summer schools. In recent years we have been particularly honoured to host the IFCU General Assembly (2018), British New Testament Society Conference (2017) and the IEC Theology Symposium (2012).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IE" altLang="en-US" sz="1600">
              <a:latin typeface="High Tower Text" panose="0204050205050603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600">
                <a:latin typeface="High Tower Text" panose="02040502050506030303" pitchFamily="18" charset="0"/>
              </a:rPr>
              <a:t>A warm Maynooth welcome awaits the delegates of Societas Liturgica.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600">
                <a:latin typeface="High Tower Text" panose="02040502050506030303" pitchFamily="18" charset="0"/>
              </a:rPr>
              <a:t>We hope that you will favour us with a decision to meet here in 2023.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IE" altLang="en-US" sz="1600">
              <a:latin typeface="High Tower Text" panose="0204050205050603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600">
                <a:latin typeface="High Tower Text" panose="02040502050506030303" pitchFamily="18" charset="0"/>
              </a:rPr>
              <a:t>Rev. Prof. Michael Mullaney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600">
                <a:latin typeface="High Tower Text" panose="02040502050506030303" pitchFamily="18" charset="0"/>
              </a:rPr>
              <a:t>President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600">
                <a:latin typeface="High Tower Text" panose="02040502050506030303" pitchFamily="18" charset="0"/>
              </a:rPr>
              <a:t>St Patrick’s College, Maynooth</a:t>
            </a:r>
          </a:p>
        </p:txBody>
      </p:sp>
      <p:pic>
        <p:nvPicPr>
          <p:cNvPr id="4102" name="Picture 2" descr="Michael Mullaney 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88963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3779838" y="1125538"/>
            <a:ext cx="482441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600" dirty="0">
                <a:latin typeface="High Tower Text" panose="02040502050506030303" pitchFamily="18" charset="0"/>
              </a:rPr>
              <a:t>On behalf of the Pontifical University and the wider community at St Patrick’s College, Maynooth, I am delighted to support this bid to bring the 2023 Congress of </a:t>
            </a:r>
            <a:r>
              <a:rPr lang="en-IE" altLang="en-US" sz="1600" dirty="0" err="1">
                <a:latin typeface="High Tower Text" panose="02040502050506030303" pitchFamily="18" charset="0"/>
              </a:rPr>
              <a:t>Societas</a:t>
            </a:r>
            <a:r>
              <a:rPr lang="en-IE" altLang="en-US" sz="1600" dirty="0">
                <a:latin typeface="High Tower Text" panose="02040502050506030303" pitchFamily="18" charset="0"/>
              </a:rPr>
              <a:t> </a:t>
            </a:r>
            <a:r>
              <a:rPr lang="en-IE" altLang="en-US" sz="1600" dirty="0" err="1">
                <a:latin typeface="High Tower Text" panose="02040502050506030303" pitchFamily="18" charset="0"/>
              </a:rPr>
              <a:t>Liturgica</a:t>
            </a:r>
            <a:r>
              <a:rPr lang="en-IE" altLang="en-US" sz="1600" dirty="0">
                <a:latin typeface="High Tower Text" panose="02040502050506030303" pitchFamily="18" charset="0"/>
              </a:rPr>
              <a:t> to Ireland.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IE" altLang="en-US" sz="1600" dirty="0">
              <a:latin typeface="High Tower Text" panose="0204050205050603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E" altLang="en-US" sz="1600" dirty="0">
                <a:latin typeface="High Tower Text" panose="02040502050506030303" pitchFamily="18" charset="0"/>
              </a:rPr>
              <a:t>St Patrick’s prides itself on a long tradition of welcome and hospitality. Our beautiful and vibrant campus has a treasured reputation as a venue for academic conferences, religious assemblies, retreats</a:t>
            </a:r>
          </a:p>
        </p:txBody>
      </p:sp>
      <p:pic>
        <p:nvPicPr>
          <p:cNvPr id="410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13" y="4724400"/>
            <a:ext cx="145097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750" y="6127750"/>
            <a:ext cx="7975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spc="600" dirty="0" err="1">
                <a:latin typeface="Perpetua Titling MT" panose="02020502060505020804" pitchFamily="18" charset="0"/>
              </a:rPr>
              <a:t>Societas</a:t>
            </a:r>
            <a:r>
              <a:rPr lang="en-IE" b="1" spc="600" dirty="0">
                <a:latin typeface="Perpetua Titling MT" panose="02020502060505020804" pitchFamily="18" charset="0"/>
              </a:rPr>
              <a:t> </a:t>
            </a:r>
            <a:r>
              <a:rPr lang="en-IE" b="1" spc="600" dirty="0" err="1">
                <a:latin typeface="Perpetua Titling MT" panose="02020502060505020804" pitchFamily="18" charset="0"/>
              </a:rPr>
              <a:t>Liturgica</a:t>
            </a:r>
            <a:r>
              <a:rPr lang="en-IE" b="1" spc="600" dirty="0">
                <a:latin typeface="Perpetua Titling MT" panose="02020502060505020804" pitchFamily="18" charset="0"/>
              </a:rPr>
              <a:t> 2023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191" y="1332057"/>
            <a:ext cx="72644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3200" spc="300" dirty="0">
                <a:solidFill>
                  <a:srgbClr val="C00000"/>
                </a:solidFill>
                <a:latin typeface="High Tower Text" panose="02040502050506030303" pitchFamily="18" charset="0"/>
              </a:rPr>
              <a:t>WHY CHOOSE MAYNOOTH?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48880"/>
            <a:ext cx="5040560" cy="277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750" y="6127750"/>
            <a:ext cx="7975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spc="600" dirty="0" err="1">
                <a:latin typeface="Perpetua Titling MT" panose="02020502060505020804" pitchFamily="18" charset="0"/>
              </a:rPr>
              <a:t>Societas</a:t>
            </a:r>
            <a:r>
              <a:rPr lang="en-IE" b="1" spc="600" dirty="0">
                <a:latin typeface="Perpetua Titling MT" panose="02020502060505020804" pitchFamily="18" charset="0"/>
              </a:rPr>
              <a:t> </a:t>
            </a:r>
            <a:r>
              <a:rPr lang="en-IE" b="1" spc="600" dirty="0" err="1">
                <a:latin typeface="Perpetua Titling MT" panose="02020502060505020804" pitchFamily="18" charset="0"/>
              </a:rPr>
              <a:t>Liturgica</a:t>
            </a:r>
            <a:r>
              <a:rPr lang="en-IE" b="1" spc="600" dirty="0">
                <a:latin typeface="Perpetua Titling MT" panose="02020502060505020804" pitchFamily="18" charset="0"/>
              </a:rPr>
              <a:t>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568" y="367496"/>
            <a:ext cx="7264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800" spc="300" dirty="0">
                <a:solidFill>
                  <a:srgbClr val="C00000"/>
                </a:solidFill>
                <a:latin typeface="High Tower Text" panose="02040502050506030303" pitchFamily="18" charset="0"/>
              </a:rPr>
              <a:t>WHY CHOOSE MAYNOOTH?</a:t>
            </a:r>
          </a:p>
        </p:txBody>
      </p:sp>
      <p:pic>
        <p:nvPicPr>
          <p:cNvPr id="5126" name="Picture 6" descr="Kildare  Maynooth MAP 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10144"/>
          <a:stretch>
            <a:fillRect/>
          </a:stretch>
        </p:blipFill>
        <p:spPr bwMode="auto">
          <a:xfrm>
            <a:off x="3835914" y="1219557"/>
            <a:ext cx="4782504" cy="451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177588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latin typeface="High Tower Text" panose="02040502050506030303" pitchFamily="18" charset="0"/>
              </a:rPr>
              <a:t>LOCATION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766" y="1844824"/>
            <a:ext cx="31681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IE" altLang="en-US" sz="1800" dirty="0">
                <a:latin typeface="High Tower Text" panose="02040502050506030303" pitchFamily="18" charset="0"/>
              </a:rPr>
              <a:t>The town of </a:t>
            </a:r>
            <a:r>
              <a:rPr lang="en-IE" altLang="en-US" sz="1800" b="1" dirty="0">
                <a:latin typeface="High Tower Text" panose="02040502050506030303" pitchFamily="18" charset="0"/>
              </a:rPr>
              <a:t>Maynooth</a:t>
            </a:r>
            <a:r>
              <a:rPr lang="en-IE" altLang="en-US" sz="1800" dirty="0">
                <a:latin typeface="High Tower Text" panose="02040502050506030303" pitchFamily="18" charset="0"/>
              </a:rPr>
              <a:t> is in north Kildare, 24km west of </a:t>
            </a:r>
            <a:r>
              <a:rPr lang="en-IE" altLang="en-US" sz="1800" b="1" dirty="0">
                <a:latin typeface="High Tower Text" panose="02040502050506030303" pitchFamily="18" charset="0"/>
              </a:rPr>
              <a:t>Dublin</a:t>
            </a:r>
            <a:endParaRPr lang="en-IE" altLang="en-US" dirty="0">
              <a:latin typeface="High Tower Text" panose="02040502050506030303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IE" altLang="en-US" dirty="0">
                <a:latin typeface="High Tower Text" panose="02040502050506030303" pitchFamily="18" charset="0"/>
              </a:rPr>
              <a:t>33km from </a:t>
            </a:r>
            <a:r>
              <a:rPr lang="en-IE" altLang="en-US" sz="1800" b="1" dirty="0">
                <a:latin typeface="High Tower Text" panose="02040502050506030303" pitchFamily="18" charset="0"/>
              </a:rPr>
              <a:t>Dublin Airport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IE" altLang="en-US" dirty="0">
                <a:latin typeface="High Tower Text" panose="02040502050506030303" pitchFamily="18" charset="0"/>
              </a:rPr>
              <a:t>Dublin Airport handles </a:t>
            </a:r>
            <a:r>
              <a:rPr lang="en-IE" altLang="en-US" sz="1800" dirty="0">
                <a:latin typeface="High Tower Text" panose="02040502050506030303" pitchFamily="18" charset="0"/>
              </a:rPr>
              <a:t>44 airlines servicing 180 destinations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68" y="3789040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IE" altLang="en-US" sz="1800" dirty="0">
                <a:latin typeface="High Tower Text" panose="02040502050506030303" pitchFamily="18" charset="0"/>
              </a:rPr>
              <a:t>Home to </a:t>
            </a:r>
            <a:r>
              <a:rPr lang="en-IE" altLang="en-US" sz="1800" b="1" dirty="0">
                <a:latin typeface="High Tower Text" panose="02040502050506030303" pitchFamily="18" charset="0"/>
              </a:rPr>
              <a:t>St Patrick’s College </a:t>
            </a:r>
            <a:r>
              <a:rPr lang="en-IE" altLang="en-US" sz="1800" dirty="0">
                <a:latin typeface="High Tower Text" panose="02040502050506030303" pitchFamily="18" charset="0"/>
              </a:rPr>
              <a:t>(founded 1795), comprising Ireland’s National </a:t>
            </a:r>
            <a:r>
              <a:rPr lang="en-IE" altLang="en-US" dirty="0">
                <a:latin typeface="High Tower Text" panose="02040502050506030303" pitchFamily="18" charset="0"/>
              </a:rPr>
              <a:t>Seminary and a </a:t>
            </a:r>
            <a:r>
              <a:rPr lang="en-IE" altLang="en-US" b="1" dirty="0">
                <a:latin typeface="High Tower Text" panose="02040502050506030303" pitchFamily="18" charset="0"/>
              </a:rPr>
              <a:t>Pontifical University</a:t>
            </a:r>
            <a:r>
              <a:rPr lang="en-IE" altLang="en-US" dirty="0">
                <a:latin typeface="High Tower Text" panose="02040502050506030303" pitchFamily="18" charset="0"/>
              </a:rPr>
              <a:t>. The campus is shared with Maynooth University (1997).</a:t>
            </a:r>
            <a:endParaRPr lang="en-IE" altLang="en-US" sz="1800" dirty="0">
              <a:latin typeface="High Tower Text" panose="02040502050506030303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2519377"/>
            <a:ext cx="4135746" cy="434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6"/>
          <a:stretch/>
        </p:blipFill>
        <p:spPr>
          <a:xfrm>
            <a:off x="0" y="4458966"/>
            <a:ext cx="5004049" cy="24167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650" y="404813"/>
            <a:ext cx="7264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spc="300" dirty="0">
                <a:solidFill>
                  <a:srgbClr val="C00000"/>
                </a:solidFill>
                <a:latin typeface="High Tower Text" panose="02040502050506030303" pitchFamily="18" charset="0"/>
              </a:rPr>
              <a:t>MAYNOOTH TOWN</a:t>
            </a:r>
          </a:p>
        </p:txBody>
      </p:sp>
      <p:sp>
        <p:nvSpPr>
          <p:cNvPr id="7173" name="TextBox 8"/>
          <p:cNvSpPr txBox="1">
            <a:spLocks noChangeArrowheads="1"/>
          </p:cNvSpPr>
          <p:nvPr/>
        </p:nvSpPr>
        <p:spPr bwMode="auto">
          <a:xfrm>
            <a:off x="755650" y="1125538"/>
            <a:ext cx="367188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An historic town with a choice of leisure and shopping options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Excellent transport links – Airport Hopper, commuter rail and bus links to Dublin city centre, M4 motorway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A wide range of restaurants, bars and cafes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IE" altLang="en-US" sz="2000" dirty="0">
              <a:latin typeface="High Tower Text" panose="020405020505060303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en-IE" altLang="en-US" sz="2000" dirty="0">
              <a:latin typeface="High Tower Text" panose="020405020505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750" y="6127750"/>
            <a:ext cx="7975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spc="6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Societas</a:t>
            </a:r>
            <a:r>
              <a:rPr lang="en-IE" b="1" spc="600" dirty="0">
                <a:solidFill>
                  <a:schemeClr val="bg1"/>
                </a:solidFill>
                <a:latin typeface="Perpetua Titling MT" panose="02020502060505020804" pitchFamily="18" charset="0"/>
              </a:rPr>
              <a:t> </a:t>
            </a:r>
            <a:r>
              <a:rPr lang="en-IE" b="1" spc="6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Liturgica</a:t>
            </a:r>
            <a:r>
              <a:rPr lang="en-IE" b="1" spc="600" dirty="0">
                <a:solidFill>
                  <a:schemeClr val="bg1"/>
                </a:solidFill>
                <a:latin typeface="Perpetua Titling MT" panose="02020502060505020804" pitchFamily="18" charset="0"/>
              </a:rPr>
              <a:t> 2023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/>
          <a:stretch/>
        </p:blipFill>
        <p:spPr>
          <a:xfrm>
            <a:off x="5004048" y="1"/>
            <a:ext cx="413995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5038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23" y="13491"/>
            <a:ext cx="2931677" cy="4293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712" y="4113681"/>
            <a:ext cx="4321287" cy="2751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750" y="6127750"/>
            <a:ext cx="7975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spc="600" dirty="0" err="1">
                <a:latin typeface="Perpetua Titling MT" panose="02020502060505020804" pitchFamily="18" charset="0"/>
              </a:rPr>
              <a:t>Societas</a:t>
            </a:r>
            <a:r>
              <a:rPr lang="en-IE" b="1" spc="600" dirty="0">
                <a:latin typeface="Perpetua Titling MT" panose="02020502060505020804" pitchFamily="18" charset="0"/>
              </a:rPr>
              <a:t> </a:t>
            </a:r>
            <a:r>
              <a:rPr lang="en-IE" b="1" spc="600" dirty="0" err="1">
                <a:latin typeface="Perpetua Titling MT" panose="02020502060505020804" pitchFamily="18" charset="0"/>
              </a:rPr>
              <a:t>Litu</a:t>
            </a:r>
            <a:r>
              <a:rPr lang="en-IE" b="1" spc="6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rgica</a:t>
            </a:r>
            <a:r>
              <a:rPr lang="en-IE" b="1" spc="600" dirty="0">
                <a:solidFill>
                  <a:schemeClr val="bg1"/>
                </a:solidFill>
                <a:latin typeface="Perpetua Titling MT" panose="02020502060505020804" pitchFamily="18" charset="0"/>
              </a:rPr>
              <a:t>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568" y="404664"/>
            <a:ext cx="7264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800" spc="300" dirty="0">
                <a:solidFill>
                  <a:srgbClr val="C00000"/>
                </a:solidFill>
                <a:latin typeface="High Tower Text" panose="02040502050506030303" pitchFamily="18" charset="0"/>
              </a:rPr>
              <a:t>WHY CHOOSE </a:t>
            </a:r>
            <a:r>
              <a:rPr lang="en-IE" sz="2800" spc="300" dirty="0">
                <a:solidFill>
                  <a:srgbClr val="CC0000"/>
                </a:solidFill>
                <a:latin typeface="High Tower Text" panose="02040502050506030303" pitchFamily="18" charset="0"/>
              </a:rPr>
              <a:t>MAYNOOT</a:t>
            </a:r>
            <a:r>
              <a:rPr lang="en-IE" sz="2800" spc="300" dirty="0">
                <a:solidFill>
                  <a:schemeClr val="bg1"/>
                </a:solidFill>
                <a:latin typeface="High Tower Text" panose="02040502050506030303" pitchFamily="18" charset="0"/>
              </a:rPr>
              <a:t>H?</a:t>
            </a:r>
          </a:p>
        </p:txBody>
      </p:sp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521493" y="2121694"/>
            <a:ext cx="417671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800" dirty="0">
                <a:latin typeface="High Tower Text" panose="02040502050506030303" pitchFamily="18" charset="0"/>
              </a:rPr>
              <a:t>A beautiful university campus that mixes the traditional and the modern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800" dirty="0">
                <a:latin typeface="High Tower Text" panose="02040502050506030303" pitchFamily="18" charset="0"/>
              </a:rPr>
              <a:t>A choice of plenary halls, breakout rooms and chapels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800" dirty="0">
                <a:latin typeface="High Tower Text" panose="02040502050506030303" pitchFamily="18" charset="0"/>
              </a:rPr>
              <a:t>A wide range of </a:t>
            </a:r>
            <a:r>
              <a:rPr lang="en-IE" altLang="en-US" sz="1800" dirty="0" err="1">
                <a:latin typeface="High Tower Text" panose="02040502050506030303" pitchFamily="18" charset="0"/>
              </a:rPr>
              <a:t>en</a:t>
            </a:r>
            <a:r>
              <a:rPr lang="en-IE" altLang="en-US" sz="1800" dirty="0">
                <a:latin typeface="High Tower Text" panose="02040502050506030303" pitchFamily="18" charset="0"/>
              </a:rPr>
              <a:t>-suite and standard bedroom accommodation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800" dirty="0">
                <a:latin typeface="High Tower Text" panose="02040502050506030303" pitchFamily="18" charset="0"/>
              </a:rPr>
              <a:t>Quality catering service in impressive dining-rooms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1800" dirty="0">
                <a:latin typeface="High Tower Text" panose="02040502050506030303" pitchFamily="18" charset="0"/>
              </a:rPr>
              <a:t>Meeting, dining and accommodation in close proximity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9552" y="1386985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latin typeface="High Tower Text" panose="02040502050506030303" pitchFamily="18" charset="0"/>
              </a:rPr>
              <a:t>THE CAMPUS 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650" y="404813"/>
            <a:ext cx="72644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spc="300" dirty="0">
                <a:solidFill>
                  <a:srgbClr val="C00000"/>
                </a:solidFill>
                <a:latin typeface="High Tower Text" panose="02040502050506030303" pitchFamily="18" charset="0"/>
              </a:rPr>
              <a:t>CAMPUS MAP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750" y="6127750"/>
            <a:ext cx="7975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spc="600" dirty="0" err="1">
                <a:latin typeface="Perpetua Titling MT" panose="02020502060505020804" pitchFamily="18" charset="0"/>
              </a:rPr>
              <a:t>Societas</a:t>
            </a:r>
            <a:r>
              <a:rPr lang="en-IE" b="1" spc="600" dirty="0">
                <a:latin typeface="Perpetua Titling MT" panose="02020502060505020804" pitchFamily="18" charset="0"/>
              </a:rPr>
              <a:t> </a:t>
            </a:r>
            <a:r>
              <a:rPr lang="en-IE" b="1" spc="600" dirty="0" err="1">
                <a:latin typeface="Perpetua Titling MT" panose="02020502060505020804" pitchFamily="18" charset="0"/>
              </a:rPr>
              <a:t>Liturgica</a:t>
            </a:r>
            <a:r>
              <a:rPr lang="en-IE" b="1" spc="600" dirty="0">
                <a:latin typeface="Perpetua Titling MT" panose="02020502060505020804" pitchFamily="18" charset="0"/>
              </a:rPr>
              <a:t> 2023</a:t>
            </a:r>
          </a:p>
        </p:txBody>
      </p:sp>
      <p:graphicFrame>
        <p:nvGraphicFramePr>
          <p:cNvPr id="11269" name="Object 1"/>
          <p:cNvGraphicFramePr>
            <a:graphicFrameLocks noChangeAspect="1"/>
          </p:cNvGraphicFramePr>
          <p:nvPr/>
        </p:nvGraphicFramePr>
        <p:xfrm>
          <a:off x="684213" y="866775"/>
          <a:ext cx="7443787" cy="526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8019977" imgH="5667300" progId="AcroExch.Document.DC">
                  <p:embed/>
                </p:oleObj>
              </mc:Choice>
              <mc:Fallback>
                <p:oleObj name="Acrobat Document" r:id="rId3" imgW="8019977" imgH="5667300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866775"/>
                        <a:ext cx="7443787" cy="526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5975"/>
            <a:ext cx="333533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650" y="404813"/>
            <a:ext cx="7264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800" spc="300" dirty="0">
                <a:solidFill>
                  <a:srgbClr val="C00000"/>
                </a:solidFill>
                <a:latin typeface="High Tower Text" panose="02040502050506030303" pitchFamily="18" charset="0"/>
              </a:rPr>
              <a:t>MEETING</a:t>
            </a:r>
          </a:p>
        </p:txBody>
      </p:sp>
      <p:sp>
        <p:nvSpPr>
          <p:cNvPr id="7173" name="TextBox 8"/>
          <p:cNvSpPr txBox="1">
            <a:spLocks noChangeArrowheads="1"/>
          </p:cNvSpPr>
          <p:nvPr/>
        </p:nvSpPr>
        <p:spPr bwMode="auto">
          <a:xfrm>
            <a:off x="755650" y="1125538"/>
            <a:ext cx="36718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>
                <a:latin typeface="High Tower Text" panose="02040502050506030303" pitchFamily="18" charset="0"/>
              </a:rPr>
              <a:t>100+ meeting spaces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>
                <a:latin typeface="High Tower Text" panose="02040502050506030303" pitchFamily="18" charset="0"/>
              </a:rPr>
              <a:t>Plenary &amp; breakout rooms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>
                <a:latin typeface="High Tower Text" panose="02040502050506030303" pitchFamily="18" charset="0"/>
              </a:rPr>
              <a:t>College Chapel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>
                <a:latin typeface="High Tower Text" panose="02040502050506030303" pitchFamily="18" charset="0"/>
              </a:rPr>
              <a:t>Oratories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>
                <a:latin typeface="High Tower Text" panose="02040502050506030303" pitchFamily="18" charset="0"/>
              </a:rPr>
              <a:t>Gardens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>
                <a:latin typeface="High Tower Text" panose="02040502050506030303" pitchFamily="18" charset="0"/>
              </a:rPr>
              <a:t>Parkland walks</a:t>
            </a:r>
          </a:p>
        </p:txBody>
      </p:sp>
      <p:pic>
        <p:nvPicPr>
          <p:cNvPr id="71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3590925"/>
            <a:ext cx="5808662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0"/>
            <a:ext cx="4487862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750" y="6127750"/>
            <a:ext cx="7975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spc="6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Societas</a:t>
            </a:r>
            <a:r>
              <a:rPr lang="en-IE" b="1" spc="600" dirty="0">
                <a:solidFill>
                  <a:schemeClr val="bg1"/>
                </a:solidFill>
                <a:latin typeface="Perpetua Titling MT" panose="02020502060505020804" pitchFamily="18" charset="0"/>
              </a:rPr>
              <a:t> </a:t>
            </a:r>
            <a:r>
              <a:rPr lang="en-IE" b="1" spc="6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Liturgica</a:t>
            </a:r>
            <a:r>
              <a:rPr lang="en-IE" b="1" spc="600" dirty="0">
                <a:solidFill>
                  <a:schemeClr val="bg1"/>
                </a:solidFill>
                <a:latin typeface="Perpetua Titling MT" panose="02020502060505020804" pitchFamily="18" charset="0"/>
              </a:rPr>
              <a:t> 2023</a:t>
            </a:r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60800"/>
            <a:ext cx="29972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650" y="404813"/>
            <a:ext cx="72644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spc="300" dirty="0">
                <a:solidFill>
                  <a:srgbClr val="C00000"/>
                </a:solidFill>
                <a:latin typeface="High Tower Text" panose="02040502050506030303" pitchFamily="18" charset="0"/>
              </a:rPr>
              <a:t>ACCOMMODATION</a:t>
            </a:r>
          </a:p>
        </p:txBody>
      </p:sp>
      <p:sp>
        <p:nvSpPr>
          <p:cNvPr id="8198" name="TextBox 8"/>
          <p:cNvSpPr txBox="1">
            <a:spLocks noChangeArrowheads="1"/>
          </p:cNvSpPr>
          <p:nvPr/>
        </p:nvSpPr>
        <p:spPr bwMode="auto">
          <a:xfrm>
            <a:off x="755650" y="1125538"/>
            <a:ext cx="475245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1,300 rooms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Range of styles &amp; prices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Close to conference &amp; dining facilities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Discounted rates for congress delegates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IE" altLang="en-US" sz="2000" dirty="0">
                <a:latin typeface="High Tower Text" panose="02040502050506030303" pitchFamily="18" charset="0"/>
              </a:rPr>
              <a:t>Promotional code for online booking</a:t>
            </a:r>
          </a:p>
        </p:txBody>
      </p:sp>
      <p:pic>
        <p:nvPicPr>
          <p:cNvPr id="820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674" y="1881207"/>
            <a:ext cx="3012778" cy="197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2"/>
          <a:stretch/>
        </p:blipFill>
        <p:spPr>
          <a:xfrm>
            <a:off x="6587224" y="8828"/>
            <a:ext cx="2574502" cy="1872379"/>
          </a:xfrm>
          <a:prstGeom prst="rect">
            <a:avLst/>
          </a:prstGeom>
        </p:spPr>
      </p:pic>
      <p:pic>
        <p:nvPicPr>
          <p:cNvPr id="8195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0646"/>
            <a:ext cx="3923928" cy="257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750" y="6127750"/>
            <a:ext cx="7975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b="1" spc="600" dirty="0" err="1">
                <a:solidFill>
                  <a:schemeClr val="bg1"/>
                </a:solidFill>
                <a:latin typeface="Perpetua Titling MT" panose="02020502060505020804" pitchFamily="18" charset="0"/>
              </a:rPr>
              <a:t>Societas</a:t>
            </a:r>
            <a:r>
              <a:rPr lang="en-IE" b="1" spc="600" dirty="0">
                <a:solidFill>
                  <a:schemeClr val="bg1"/>
                </a:solidFill>
                <a:latin typeface="Perpetua Titling MT" panose="02020502060505020804" pitchFamily="18" charset="0"/>
              </a:rPr>
              <a:t> </a:t>
            </a:r>
            <a:r>
              <a:rPr lang="en-IE" b="1" spc="600" dirty="0" err="1">
                <a:solidFill>
                  <a:srgbClr val="002060"/>
                </a:solidFill>
                <a:latin typeface="Perpetua Titling MT" panose="02020502060505020804" pitchFamily="18" charset="0"/>
              </a:rPr>
              <a:t>Liturgica</a:t>
            </a:r>
            <a:r>
              <a:rPr lang="en-IE" b="1" spc="600" dirty="0">
                <a:solidFill>
                  <a:srgbClr val="002060"/>
                </a:solidFill>
                <a:latin typeface="Perpetua Titling MT" panose="02020502060505020804" pitchFamily="18" charset="0"/>
              </a:rPr>
              <a:t> 2023</a:t>
            </a: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35" y="2996952"/>
            <a:ext cx="3034357" cy="202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EAA33D3AFA754C9F2B9F2BE19E9431" ma:contentTypeVersion="11" ma:contentTypeDescription="Create a new document." ma:contentTypeScope="" ma:versionID="acc9f2ec42d77988967cee9e507ec27e">
  <xsd:schema xmlns:xsd="http://www.w3.org/2001/XMLSchema" xmlns:xs="http://www.w3.org/2001/XMLSchema" xmlns:p="http://schemas.microsoft.com/office/2006/metadata/properties" xmlns:ns2="6d03692d-4d6d-4ef4-b455-094f29a1b01f" xmlns:ns3="d0570dc2-314c-4c76-adf2-6e8e5730bc21" targetNamespace="http://schemas.microsoft.com/office/2006/metadata/properties" ma:root="true" ma:fieldsID="9e2c12a0c905c4d7e71c86d879d94fb6" ns2:_="" ns3:_="">
    <xsd:import namespace="6d03692d-4d6d-4ef4-b455-094f29a1b01f"/>
    <xsd:import namespace="d0570dc2-314c-4c76-adf2-6e8e5730bc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03692d-4d6d-4ef4-b455-094f29a1b0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70dc2-314c-4c76-adf2-6e8e5730bc2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E2985F-438C-4C76-84A0-D1E9715458E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3973107-D99F-40AA-B68F-EB7A1FE4C6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93F08B-5C4C-45B8-86C6-32E94F62E3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03692d-4d6d-4ef4-b455-094f29a1b01f"/>
    <ds:schemaRef ds:uri="d0570dc2-314c-4c76-adf2-6e8e5730bc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1782</TotalTime>
  <Words>721</Words>
  <Application>Microsoft Macintosh PowerPoint</Application>
  <PresentationFormat>On-screen Show (4:3)</PresentationFormat>
  <Paragraphs>98</Paragraphs>
  <Slides>13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Candara</vt:lpstr>
      <vt:lpstr>High Tower Text</vt:lpstr>
      <vt:lpstr>Perpetua Titling MT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NUI Maynooth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to IASIL AGM</dc:title>
  <dc:creator>btinley</dc:creator>
  <cp:lastModifiedBy>Neil O'Donoghue</cp:lastModifiedBy>
  <cp:revision>200</cp:revision>
  <dcterms:created xsi:type="dcterms:W3CDTF">2009-07-10T08:45:38Z</dcterms:created>
  <dcterms:modified xsi:type="dcterms:W3CDTF">2021-07-09T17:11:04Z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0x010100D1EAA33D3AFA754C9F2B9F2BE19E9431</vt:lpwstr>
  </property>
</Properties>
</file>